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69" r:id="rId2"/>
    <p:sldId id="291" r:id="rId3"/>
    <p:sldId id="270" r:id="rId4"/>
    <p:sldId id="272" r:id="rId5"/>
    <p:sldId id="273" r:id="rId6"/>
    <p:sldId id="298" r:id="rId7"/>
    <p:sldId id="292" r:id="rId8"/>
    <p:sldId id="274" r:id="rId9"/>
    <p:sldId id="293" r:id="rId10"/>
    <p:sldId id="294" r:id="rId11"/>
    <p:sldId id="295" r:id="rId12"/>
    <p:sldId id="296" r:id="rId13"/>
    <p:sldId id="297" r:id="rId14"/>
    <p:sldId id="301" r:id="rId15"/>
    <p:sldId id="302" r:id="rId16"/>
    <p:sldId id="288" r:id="rId17"/>
    <p:sldId id="289" r:id="rId18"/>
    <p:sldId id="275" r:id="rId19"/>
    <p:sldId id="276" r:id="rId20"/>
    <p:sldId id="290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99" r:id="rId32"/>
    <p:sldId id="300" r:id="rId33"/>
    <p:sldId id="287" r:id="rId34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AC"/>
    <a:srgbClr val="000000"/>
    <a:srgbClr val="0080FF"/>
    <a:srgbClr val="FF0080"/>
    <a:srgbClr val="FF6FC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6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F9AC7-5242-48C4-9530-F195A028A753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1B715-9B7F-477E-A2EF-388FE75C9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370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5790"/>
            <a:ext cx="548640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EC55A53-AFFE-4730-A3B8-D9692019207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805806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1477963"/>
            <a:ext cx="7173912" cy="538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9138" y="1233488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4938" y="283368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1812BB-F387-4251-B097-A1595AA063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0424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E9224-C03D-4D1B-856D-A37E57C388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377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74625"/>
            <a:ext cx="1943100" cy="5883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74625"/>
            <a:ext cx="5676900" cy="5883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E3FF1-ED99-489F-932D-1DA6DC7087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326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4625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46225"/>
            <a:ext cx="7772400" cy="4511675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E00E0-FD85-4418-9929-B7544FEB3A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2710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4625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46225"/>
            <a:ext cx="3810000" cy="4511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46225"/>
            <a:ext cx="3810000" cy="4511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5CD38-6111-4900-9F22-DDAD285AE2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033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CDFAA-7B79-41F3-901F-B5831D01C1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640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FF009-2FB9-48DD-B9E0-B2376E1E1B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2378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46225"/>
            <a:ext cx="3810000" cy="4511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46225"/>
            <a:ext cx="3810000" cy="4511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10770-9567-4778-B7AE-EBCFAE6EBE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589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353FC-8DF4-4422-AA99-2BCEB0ED96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898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0314D-A86C-4441-9A51-CAEEC8F7D7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975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A6DCC-3CF9-4DE0-B087-7F7CD544C5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678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ACC86-65B7-48A7-8B53-266A1E93A6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978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0768A-3836-4516-8EDC-69762AA7AA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332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BRICK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300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7462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46225"/>
            <a:ext cx="7772400" cy="451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2E40F15-2CD3-4C76-A8B5-3679D4779D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323850" y="548680"/>
            <a:ext cx="8351838" cy="3888433"/>
          </a:xfrm>
          <a:noFill/>
        </p:spPr>
        <p:txBody>
          <a:bodyPr/>
          <a:lstStyle/>
          <a:p>
            <a:pPr eaLnBrk="1" hangingPunct="1"/>
            <a:r>
              <a:rPr lang="es-UY" b="1" dirty="0" err="1">
                <a:solidFill>
                  <a:schemeClr val="tx2">
                    <a:lumMod val="75000"/>
                  </a:schemeClr>
                </a:solidFill>
              </a:rPr>
              <a:t>Implementing</a:t>
            </a:r>
            <a:r>
              <a:rPr lang="es-UY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UY" b="1" dirty="0" err="1">
                <a:solidFill>
                  <a:schemeClr val="tx2">
                    <a:lumMod val="75000"/>
                  </a:schemeClr>
                </a:solidFill>
              </a:rPr>
              <a:t>Best</a:t>
            </a:r>
            <a:r>
              <a:rPr lang="es-UY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UY" b="1" dirty="0" err="1">
                <a:solidFill>
                  <a:schemeClr val="tx2">
                    <a:lumMod val="75000"/>
                  </a:schemeClr>
                </a:solidFill>
              </a:rPr>
              <a:t>Practices</a:t>
            </a:r>
            <a:br>
              <a:rPr lang="es-UY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UY" b="1" dirty="0">
                <a:solidFill>
                  <a:schemeClr val="tx2">
                    <a:lumMod val="75000"/>
                  </a:schemeClr>
                </a:solidFill>
              </a:rPr>
              <a:t>to</a:t>
            </a:r>
            <a:br>
              <a:rPr lang="es-UY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UY" b="1" dirty="0">
                <a:solidFill>
                  <a:schemeClr val="tx2">
                    <a:lumMod val="75000"/>
                  </a:schemeClr>
                </a:solidFill>
              </a:rPr>
              <a:t>Drive </a:t>
            </a:r>
            <a:r>
              <a:rPr lang="es-UY" b="1" dirty="0" err="1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es-UY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UY" b="1" dirty="0" err="1">
                <a:solidFill>
                  <a:schemeClr val="tx2">
                    <a:lumMod val="75000"/>
                  </a:schemeClr>
                </a:solidFill>
              </a:rPr>
              <a:t>Improvement</a:t>
            </a:r>
            <a:endParaRPr lang="es-E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6021288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Tim Wallen CPP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Identifying current processes</a:t>
            </a:r>
            <a:r>
              <a:rPr lang="en-US" dirty="0"/>
              <a:t> </a:t>
            </a:r>
            <a:r>
              <a:rPr lang="en-US" sz="1800" dirty="0"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Manager Self-Service</a:t>
            </a:r>
          </a:p>
          <a:p>
            <a:r>
              <a:rPr lang="en-US" dirty="0"/>
              <a:t>Employee information reports</a:t>
            </a:r>
          </a:p>
          <a:p>
            <a:r>
              <a:rPr lang="en-US" dirty="0"/>
              <a:t>Approve employee leave requests</a:t>
            </a:r>
          </a:p>
          <a:p>
            <a:r>
              <a:rPr lang="en-US" dirty="0"/>
              <a:t>Approve self-time entry</a:t>
            </a:r>
          </a:p>
          <a:p>
            <a:r>
              <a:rPr lang="en-US" dirty="0"/>
              <a:t>Assign alternate approval authority</a:t>
            </a:r>
          </a:p>
        </p:txBody>
      </p:sp>
    </p:spTree>
    <p:extLst>
      <p:ext uri="{BB962C8B-B14F-4D97-AF65-F5344CB8AC3E}">
        <p14:creationId xmlns:p14="http://schemas.microsoft.com/office/powerpoint/2010/main" val="1142899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Identifying current processes </a:t>
            </a:r>
            <a:r>
              <a:rPr lang="en-US" sz="1800" dirty="0"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Payroll Cycle</a:t>
            </a:r>
          </a:p>
          <a:p>
            <a:r>
              <a:rPr lang="en-US" dirty="0"/>
              <a:t>Data collection</a:t>
            </a:r>
          </a:p>
          <a:p>
            <a:r>
              <a:rPr lang="en-US" dirty="0"/>
              <a:t>Approval processes</a:t>
            </a:r>
          </a:p>
          <a:p>
            <a:r>
              <a:rPr lang="en-US" dirty="0"/>
              <a:t>Problem areas creating delays</a:t>
            </a:r>
          </a:p>
          <a:p>
            <a:r>
              <a:rPr lang="en-US" dirty="0"/>
              <a:t>Payroll fraud</a:t>
            </a:r>
          </a:p>
          <a:p>
            <a:r>
              <a:rPr lang="en-US" dirty="0"/>
              <a:t>Payroll reporting</a:t>
            </a:r>
          </a:p>
        </p:txBody>
      </p:sp>
    </p:spTree>
    <p:extLst>
      <p:ext uri="{BB962C8B-B14F-4D97-AF65-F5344CB8AC3E}">
        <p14:creationId xmlns:p14="http://schemas.microsoft.com/office/powerpoint/2010/main" val="89440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Identifying current processes </a:t>
            </a:r>
            <a:r>
              <a:rPr lang="en-US" sz="1800" dirty="0"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Off-Cycle</a:t>
            </a:r>
          </a:p>
          <a:p>
            <a:r>
              <a:rPr lang="en-US" dirty="0"/>
              <a:t>Identify reasons resulting in off-cycle payments</a:t>
            </a:r>
          </a:p>
          <a:p>
            <a:r>
              <a:rPr lang="en-US" dirty="0"/>
              <a:t>Evaluate run dates</a:t>
            </a:r>
          </a:p>
          <a:p>
            <a:r>
              <a:rPr lang="en-US" dirty="0"/>
              <a:t>Consider ACH vs Paper Check</a:t>
            </a:r>
          </a:p>
        </p:txBody>
      </p:sp>
    </p:spTree>
    <p:extLst>
      <p:ext uri="{BB962C8B-B14F-4D97-AF65-F5344CB8AC3E}">
        <p14:creationId xmlns:p14="http://schemas.microsoft.com/office/powerpoint/2010/main" val="394845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Identifying current processes </a:t>
            </a:r>
            <a:r>
              <a:rPr lang="en-US" sz="1800" dirty="0"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Year-End</a:t>
            </a:r>
          </a:p>
          <a:p>
            <a:r>
              <a:rPr lang="en-US" dirty="0"/>
              <a:t>Taxable fringe benefits</a:t>
            </a:r>
          </a:p>
          <a:p>
            <a:r>
              <a:rPr lang="en-US" dirty="0"/>
              <a:t>Employee verifications</a:t>
            </a:r>
          </a:p>
          <a:p>
            <a:r>
              <a:rPr lang="en-US" dirty="0"/>
              <a:t>W-2 reporting</a:t>
            </a:r>
          </a:p>
          <a:p>
            <a:r>
              <a:rPr lang="en-US" dirty="0"/>
              <a:t>Reconciliations (monthly, quarterly)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40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38309-F45B-48FF-B4F3-BB6D08B14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Identifying current processes</a:t>
            </a:r>
            <a:r>
              <a:rPr lang="en-US" dirty="0"/>
              <a:t> </a:t>
            </a:r>
            <a:r>
              <a:rPr lang="en-US" sz="1800" dirty="0"/>
              <a:t>(continued</a:t>
            </a:r>
            <a:r>
              <a:rPr lang="en-US" sz="2400" dirty="0"/>
              <a:t>)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B781D8C-29CA-46FC-B365-64F1CA6293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1580" y="1448780"/>
            <a:ext cx="6093569" cy="451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08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Identifying current processes </a:t>
            </a:r>
            <a:r>
              <a:rPr lang="en-US" sz="1800" dirty="0"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Year-End</a:t>
            </a:r>
          </a:p>
          <a:p>
            <a:r>
              <a:rPr lang="en-US" dirty="0"/>
              <a:t>ACA reporting</a:t>
            </a:r>
          </a:p>
          <a:p>
            <a:r>
              <a:rPr lang="en-US" dirty="0"/>
              <a:t>Deceased employees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57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Identifying Best Practices in Payroll?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Technology</a:t>
            </a:r>
            <a:br>
              <a:rPr lang="en-US" dirty="0"/>
            </a:br>
            <a:r>
              <a:rPr lang="en-US" dirty="0"/>
              <a:t>  	Cloud Computing</a:t>
            </a:r>
            <a:br>
              <a:rPr lang="en-US" dirty="0"/>
            </a:br>
            <a:r>
              <a:rPr lang="en-US" dirty="0"/>
              <a:t> 	Employee Self-Service</a:t>
            </a:r>
            <a:br>
              <a:rPr lang="en-US" dirty="0"/>
            </a:br>
            <a:r>
              <a:rPr lang="en-US" dirty="0"/>
              <a:t> 	Mobile applications</a:t>
            </a:r>
            <a:br>
              <a:rPr lang="en-US" dirty="0"/>
            </a:br>
            <a:r>
              <a:rPr lang="en-US" dirty="0"/>
              <a:t>	Biometrics</a:t>
            </a:r>
          </a:p>
          <a:p>
            <a:r>
              <a:rPr lang="en-US" dirty="0"/>
              <a:t>Industry</a:t>
            </a:r>
          </a:p>
        </p:txBody>
      </p:sp>
    </p:spTree>
    <p:extLst>
      <p:ext uri="{BB962C8B-B14F-4D97-AF65-F5344CB8AC3E}">
        <p14:creationId xmlns:p14="http://schemas.microsoft.com/office/powerpoint/2010/main" val="66811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Identifying Best Practices in Payroll?</a:t>
            </a:r>
            <a:br>
              <a:rPr lang="en-US" sz="3600" dirty="0"/>
            </a:br>
            <a:r>
              <a:rPr lang="en-US" sz="1800" dirty="0"/>
              <a:t>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6792"/>
            <a:ext cx="7772400" cy="4511675"/>
          </a:xfrm>
        </p:spPr>
        <p:txBody>
          <a:bodyPr/>
          <a:lstStyle/>
          <a:p>
            <a:r>
              <a:rPr lang="en-US" dirty="0"/>
              <a:t>Other Comparable Payroll Operations</a:t>
            </a:r>
          </a:p>
          <a:p>
            <a:r>
              <a:rPr lang="en-US" dirty="0"/>
              <a:t>Benchmarking studies</a:t>
            </a:r>
          </a:p>
          <a:p>
            <a:r>
              <a:rPr lang="en-US" dirty="0"/>
              <a:t>Networking with others</a:t>
            </a:r>
          </a:p>
          <a:p>
            <a:r>
              <a:rPr lang="en-US" dirty="0"/>
              <a:t>Participation in education opportunities</a:t>
            </a:r>
          </a:p>
        </p:txBody>
      </p:sp>
    </p:spTree>
    <p:extLst>
      <p:ext uri="{BB962C8B-B14F-4D97-AF65-F5344CB8AC3E}">
        <p14:creationId xmlns:p14="http://schemas.microsoft.com/office/powerpoint/2010/main" val="409129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How to Implement?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Identify potential improvements</a:t>
            </a:r>
          </a:p>
          <a:p>
            <a:r>
              <a:rPr lang="en-US" dirty="0"/>
              <a:t>Stakeholders</a:t>
            </a:r>
          </a:p>
          <a:p>
            <a:r>
              <a:rPr lang="en-US" dirty="0"/>
              <a:t>Security impacts</a:t>
            </a:r>
          </a:p>
          <a:p>
            <a:r>
              <a:rPr lang="en-US" dirty="0"/>
              <a:t>Training needs</a:t>
            </a:r>
          </a:p>
          <a:p>
            <a:r>
              <a:rPr lang="en-US" dirty="0"/>
              <a:t>Estimate:</a:t>
            </a:r>
          </a:p>
          <a:p>
            <a:pPr marL="0" indent="0">
              <a:buNone/>
            </a:pPr>
            <a:r>
              <a:rPr lang="en-US" dirty="0"/>
              <a:t>	Time Savings</a:t>
            </a:r>
          </a:p>
          <a:p>
            <a:pPr marL="0" indent="0">
              <a:buNone/>
            </a:pPr>
            <a:r>
              <a:rPr lang="en-US" dirty="0"/>
              <a:t>	Cost Savings</a:t>
            </a:r>
          </a:p>
        </p:txBody>
      </p:sp>
    </p:spTree>
    <p:extLst>
      <p:ext uri="{BB962C8B-B14F-4D97-AF65-F5344CB8AC3E}">
        <p14:creationId xmlns:p14="http://schemas.microsoft.com/office/powerpoint/2010/main" val="380457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How to Implement?</a:t>
            </a:r>
            <a:r>
              <a:rPr lang="en-US" dirty="0"/>
              <a:t> </a:t>
            </a:r>
            <a:r>
              <a:rPr lang="en-US" sz="1800" dirty="0"/>
              <a:t>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Prioritize your improvement list</a:t>
            </a:r>
          </a:p>
          <a:p>
            <a:pPr marL="0" indent="0">
              <a:buNone/>
            </a:pPr>
            <a:r>
              <a:rPr lang="en-US" dirty="0"/>
              <a:t>Obtain management buy-in</a:t>
            </a:r>
          </a:p>
          <a:p>
            <a:pPr marL="0" indent="0">
              <a:buNone/>
            </a:pPr>
            <a:r>
              <a:rPr lang="en-US" dirty="0"/>
              <a:t>Build a plan to implement improvements with realistic timeframes for each task</a:t>
            </a:r>
          </a:p>
        </p:txBody>
      </p:sp>
    </p:spTree>
    <p:extLst>
      <p:ext uri="{BB962C8B-B14F-4D97-AF65-F5344CB8AC3E}">
        <p14:creationId xmlns:p14="http://schemas.microsoft.com/office/powerpoint/2010/main" val="269794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Best Practices</a:t>
            </a:r>
          </a:p>
          <a:p>
            <a:r>
              <a:rPr lang="en-US" dirty="0"/>
              <a:t>Identify Current Processes</a:t>
            </a:r>
          </a:p>
          <a:p>
            <a:r>
              <a:rPr lang="en-US" dirty="0"/>
              <a:t>Identifying Best Practices</a:t>
            </a:r>
          </a:p>
          <a:p>
            <a:r>
              <a:rPr lang="en-US" dirty="0"/>
              <a:t>Implementation</a:t>
            </a:r>
          </a:p>
          <a:p>
            <a:r>
              <a:rPr lang="en-US" dirty="0"/>
              <a:t>Case Study Examples</a:t>
            </a:r>
          </a:p>
          <a:p>
            <a:r>
              <a:rPr lang="en-US" dirty="0"/>
              <a:t>APA Prism Award</a:t>
            </a:r>
          </a:p>
        </p:txBody>
      </p:sp>
    </p:spTree>
    <p:extLst>
      <p:ext uri="{BB962C8B-B14F-4D97-AF65-F5344CB8AC3E}">
        <p14:creationId xmlns:p14="http://schemas.microsoft.com/office/powerpoint/2010/main" val="1938891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Post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Solicit feedback from stakeholders</a:t>
            </a:r>
          </a:p>
          <a:p>
            <a:pPr marL="0" indent="0">
              <a:buNone/>
            </a:pPr>
            <a:r>
              <a:rPr lang="en-US" dirty="0"/>
              <a:t>Evaluate the revised process – does it meet the cost and time savings?</a:t>
            </a:r>
          </a:p>
          <a:p>
            <a:pPr marL="0" indent="0">
              <a:buNone/>
            </a:pPr>
            <a:r>
              <a:rPr lang="en-US" dirty="0"/>
              <a:t>Lessons learned from the process change</a:t>
            </a:r>
          </a:p>
        </p:txBody>
      </p:sp>
    </p:spTree>
    <p:extLst>
      <p:ext uri="{BB962C8B-B14F-4D97-AF65-F5344CB8AC3E}">
        <p14:creationId xmlns:p14="http://schemas.microsoft.com/office/powerpoint/2010/main" val="1249580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Case Study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Commonwealth of Kentucky </a:t>
            </a:r>
          </a:p>
          <a:p>
            <a:r>
              <a:rPr lang="en-US" dirty="0"/>
              <a:t>New HR/Payroll implementation project began in 2007</a:t>
            </a:r>
          </a:p>
          <a:p>
            <a:r>
              <a:rPr lang="en-US" dirty="0"/>
              <a:t>Go-live April 1, 2011</a:t>
            </a:r>
          </a:p>
          <a:p>
            <a:r>
              <a:rPr lang="en-US" dirty="0"/>
              <a:t>Survival mode!</a:t>
            </a:r>
          </a:p>
          <a:p>
            <a:r>
              <a:rPr lang="en-US" dirty="0"/>
              <a:t>Normalization of payroll processes</a:t>
            </a:r>
          </a:p>
        </p:txBody>
      </p:sp>
    </p:spTree>
    <p:extLst>
      <p:ext uri="{BB962C8B-B14F-4D97-AF65-F5344CB8AC3E}">
        <p14:creationId xmlns:p14="http://schemas.microsoft.com/office/powerpoint/2010/main" val="2953367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Process improvements:</a:t>
            </a:r>
          </a:p>
          <a:p>
            <a:r>
              <a:rPr lang="en-US" dirty="0"/>
              <a:t>Limited funding for new projects</a:t>
            </a:r>
          </a:p>
          <a:p>
            <a:r>
              <a:rPr lang="en-US" dirty="0"/>
              <a:t>Use existing staff and software</a:t>
            </a:r>
          </a:p>
          <a:p>
            <a:r>
              <a:rPr lang="en-US" dirty="0"/>
              <a:t>Evaluate existing processes</a:t>
            </a:r>
          </a:p>
          <a:p>
            <a:r>
              <a:rPr lang="en-US" dirty="0"/>
              <a:t>Prioritize evaluated list</a:t>
            </a:r>
          </a:p>
        </p:txBody>
      </p:sp>
    </p:spTree>
    <p:extLst>
      <p:ext uri="{BB962C8B-B14F-4D97-AF65-F5344CB8AC3E}">
        <p14:creationId xmlns:p14="http://schemas.microsoft.com/office/powerpoint/2010/main" val="1899597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Work Comp Buyback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Before:</a:t>
            </a:r>
          </a:p>
          <a:p>
            <a:r>
              <a:rPr lang="en-US" dirty="0"/>
              <a:t>Six agencies touched process</a:t>
            </a:r>
          </a:p>
          <a:p>
            <a:r>
              <a:rPr lang="en-US" dirty="0"/>
              <a:t>Required approximately 8 ½ hours for each transaction</a:t>
            </a:r>
          </a:p>
          <a:p>
            <a:r>
              <a:rPr lang="en-US" dirty="0"/>
              <a:t>Average 1,920 annually</a:t>
            </a:r>
          </a:p>
          <a:p>
            <a:r>
              <a:rPr lang="en-US" dirty="0"/>
              <a:t>Conservative error rate was 45%</a:t>
            </a:r>
          </a:p>
          <a:p>
            <a:r>
              <a:rPr lang="en-US" dirty="0"/>
              <a:t>Reconciliation issues at year end</a:t>
            </a:r>
          </a:p>
        </p:txBody>
      </p:sp>
    </p:spTree>
    <p:extLst>
      <p:ext uri="{BB962C8B-B14F-4D97-AF65-F5344CB8AC3E}">
        <p14:creationId xmlns:p14="http://schemas.microsoft.com/office/powerpoint/2010/main" val="3805237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Work Comp Buyback Program </a:t>
            </a:r>
            <a:r>
              <a:rPr lang="en-US" sz="1800" dirty="0"/>
              <a:t>(continued)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After:</a:t>
            </a:r>
          </a:p>
          <a:p>
            <a:r>
              <a:rPr lang="en-US" dirty="0"/>
              <a:t>Calculation tool developed to provide accurate calculation</a:t>
            </a:r>
          </a:p>
          <a:p>
            <a:r>
              <a:rPr lang="en-US" dirty="0"/>
              <a:t>Ongoing training offered</a:t>
            </a:r>
          </a:p>
          <a:p>
            <a:r>
              <a:rPr lang="en-US" dirty="0"/>
              <a:t>Wage type created in payroll system</a:t>
            </a:r>
          </a:p>
          <a:p>
            <a:r>
              <a:rPr lang="en-US" dirty="0"/>
              <a:t>Employees agency is only remaining process holder</a:t>
            </a:r>
          </a:p>
        </p:txBody>
      </p:sp>
    </p:spTree>
    <p:extLst>
      <p:ext uri="{BB962C8B-B14F-4D97-AF65-F5344CB8AC3E}">
        <p14:creationId xmlns:p14="http://schemas.microsoft.com/office/powerpoint/2010/main" val="2269544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Work Comp Buyback Program</a:t>
            </a:r>
            <a:r>
              <a:rPr lang="en-US" sz="1800" dirty="0"/>
              <a:t> (continued)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Estimated savings:</a:t>
            </a:r>
          </a:p>
          <a:p>
            <a:r>
              <a:rPr lang="en-US" dirty="0"/>
              <a:t>Time – 7 hours per transaction</a:t>
            </a:r>
          </a:p>
          <a:p>
            <a:r>
              <a:rPr lang="en-US" dirty="0"/>
              <a:t>Cost:  $278 per employee transaction</a:t>
            </a:r>
          </a:p>
          <a:p>
            <a:r>
              <a:rPr lang="en-US" dirty="0"/>
              <a:t>Annual Savings $533,260</a:t>
            </a:r>
          </a:p>
        </p:txBody>
      </p:sp>
    </p:spTree>
    <p:extLst>
      <p:ext uri="{BB962C8B-B14F-4D97-AF65-F5344CB8AC3E}">
        <p14:creationId xmlns:p14="http://schemas.microsoft.com/office/powerpoint/2010/main" val="2853603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Off-Cycle Payroll Payments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Before:</a:t>
            </a:r>
          </a:p>
          <a:p>
            <a:r>
              <a:rPr lang="en-US" dirty="0"/>
              <a:t>All paper checks</a:t>
            </a:r>
          </a:p>
          <a:p>
            <a:r>
              <a:rPr lang="en-US" dirty="0"/>
              <a:t>Agencies would send paper check via overnight courier service or</a:t>
            </a:r>
          </a:p>
          <a:p>
            <a:r>
              <a:rPr lang="en-US" dirty="0"/>
              <a:t>Agencies would send someone in a vehicle to pick up check in Frankfort</a:t>
            </a:r>
          </a:p>
        </p:txBody>
      </p:sp>
    </p:spTree>
    <p:extLst>
      <p:ext uri="{BB962C8B-B14F-4D97-AF65-F5344CB8AC3E}">
        <p14:creationId xmlns:p14="http://schemas.microsoft.com/office/powerpoint/2010/main" val="33554386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Off-Cycle Payroll Payments</a:t>
            </a:r>
            <a:r>
              <a:rPr lang="en-US" sz="1800" dirty="0"/>
              <a:t> (continued)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Challenges:</a:t>
            </a:r>
          </a:p>
          <a:p>
            <a:r>
              <a:rPr lang="en-US" dirty="0"/>
              <a:t>We’ve always done it that way!</a:t>
            </a:r>
          </a:p>
          <a:p>
            <a:r>
              <a:rPr lang="en-US" dirty="0"/>
              <a:t>Same day settlement for ACH transactions - expensive</a:t>
            </a:r>
          </a:p>
        </p:txBody>
      </p:sp>
    </p:spTree>
    <p:extLst>
      <p:ext uri="{BB962C8B-B14F-4D97-AF65-F5344CB8AC3E}">
        <p14:creationId xmlns:p14="http://schemas.microsoft.com/office/powerpoint/2010/main" val="3359219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Off-Cycle Payroll Payments</a:t>
            </a:r>
            <a:r>
              <a:rPr lang="en-US" sz="2400" dirty="0"/>
              <a:t> </a:t>
            </a:r>
            <a:r>
              <a:rPr lang="en-US" sz="1800" dirty="0"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After:</a:t>
            </a:r>
          </a:p>
          <a:p>
            <a:r>
              <a:rPr lang="en-US" dirty="0"/>
              <a:t>Modified off-cycle run dates – moved back one day</a:t>
            </a:r>
          </a:p>
          <a:p>
            <a:r>
              <a:rPr lang="en-US" dirty="0"/>
              <a:t>All payments are now processed through ACH network</a:t>
            </a:r>
          </a:p>
        </p:txBody>
      </p:sp>
    </p:spTree>
    <p:extLst>
      <p:ext uri="{BB962C8B-B14F-4D97-AF65-F5344CB8AC3E}">
        <p14:creationId xmlns:p14="http://schemas.microsoft.com/office/powerpoint/2010/main" val="22459976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 we need continuous improvement?</a:t>
            </a:r>
          </a:p>
          <a:p>
            <a:r>
              <a:rPr lang="en-US" dirty="0"/>
              <a:t>Business changes</a:t>
            </a:r>
          </a:p>
          <a:p>
            <a:r>
              <a:rPr lang="en-US" dirty="0"/>
              <a:t>Technology changes</a:t>
            </a:r>
          </a:p>
          <a:p>
            <a:r>
              <a:rPr lang="en-US" dirty="0"/>
              <a:t>Legislative changes</a:t>
            </a:r>
          </a:p>
        </p:txBody>
      </p:sp>
    </p:spTree>
    <p:extLst>
      <p:ext uri="{BB962C8B-B14F-4D97-AF65-F5344CB8AC3E}">
        <p14:creationId xmlns:p14="http://schemas.microsoft.com/office/powerpoint/2010/main" val="38318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are best practices?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“a procedure that has been shown by research and experience to produce optimal results and that is established or proposed as a standard suitable for widespread adaptation”</a:t>
            </a: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Source:  Meriam-Webster</a:t>
            </a:r>
          </a:p>
        </p:txBody>
      </p:sp>
    </p:spTree>
    <p:extLst>
      <p:ext uri="{BB962C8B-B14F-4D97-AF65-F5344CB8AC3E}">
        <p14:creationId xmlns:p14="http://schemas.microsoft.com/office/powerpoint/2010/main" val="8105661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Where are you?</a:t>
            </a:r>
          </a:p>
          <a:p>
            <a:r>
              <a:rPr lang="en-US" dirty="0"/>
              <a:t>Business Processes</a:t>
            </a:r>
          </a:p>
          <a:p>
            <a:r>
              <a:rPr lang="en-US" dirty="0"/>
              <a:t>Technology Solutions</a:t>
            </a:r>
          </a:p>
        </p:txBody>
      </p:sp>
    </p:spTree>
    <p:extLst>
      <p:ext uri="{BB962C8B-B14F-4D97-AF65-F5344CB8AC3E}">
        <p14:creationId xmlns:p14="http://schemas.microsoft.com/office/powerpoint/2010/main" val="283984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Prism Awards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Payroll Prism Award</a:t>
            </a:r>
          </a:p>
          <a:p>
            <a:pPr marL="0" indent="0">
              <a:buNone/>
            </a:pPr>
            <a:r>
              <a:rPr lang="en-US" dirty="0"/>
              <a:t>Best Practice Categories</a:t>
            </a:r>
          </a:p>
          <a:p>
            <a:r>
              <a:rPr lang="en-US" dirty="0"/>
              <a:t>Technology</a:t>
            </a:r>
          </a:p>
          <a:p>
            <a:r>
              <a:rPr lang="en-US" dirty="0"/>
              <a:t>Management</a:t>
            </a:r>
          </a:p>
          <a:p>
            <a:r>
              <a:rPr lang="en-US" dirty="0"/>
              <a:t>Processes</a:t>
            </a:r>
          </a:p>
          <a:p>
            <a:r>
              <a:rPr lang="en-US" dirty="0"/>
              <a:t>Overall Best Practices</a:t>
            </a:r>
          </a:p>
          <a:p>
            <a:pPr marL="0" indent="0" algn="ctr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8484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Prism Awards </a:t>
            </a:r>
            <a:r>
              <a:rPr lang="en-US" sz="1800" dirty="0"/>
              <a:t>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Shared Services Prism Award</a:t>
            </a:r>
          </a:p>
          <a:p>
            <a:r>
              <a:rPr lang="en-US" dirty="0"/>
              <a:t>Best practices implemented</a:t>
            </a:r>
          </a:p>
          <a:p>
            <a:r>
              <a:rPr lang="en-US" dirty="0"/>
              <a:t>Measured results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Applications due by July 31</a:t>
            </a:r>
          </a:p>
        </p:txBody>
      </p:sp>
    </p:spTree>
    <p:extLst>
      <p:ext uri="{BB962C8B-B14F-4D97-AF65-F5344CB8AC3E}">
        <p14:creationId xmlns:p14="http://schemas.microsoft.com/office/powerpoint/2010/main" val="41902206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9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Tim Wallen</a:t>
            </a:r>
          </a:p>
          <a:p>
            <a:pPr marL="0" indent="0" algn="ctr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tim.wallen@ky.gov</a:t>
            </a:r>
          </a:p>
        </p:txBody>
      </p:sp>
    </p:spTree>
    <p:extLst>
      <p:ext uri="{BB962C8B-B14F-4D97-AF65-F5344CB8AC3E}">
        <p14:creationId xmlns:p14="http://schemas.microsoft.com/office/powerpoint/2010/main" val="3986105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dirty="0"/>
              <a:t>Why best practices?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Time savings </a:t>
            </a:r>
          </a:p>
          <a:p>
            <a:r>
              <a:rPr lang="en-US" dirty="0"/>
              <a:t>Cost savings</a:t>
            </a:r>
          </a:p>
          <a:p>
            <a:r>
              <a:rPr lang="en-US" dirty="0"/>
              <a:t>Ensure compliance</a:t>
            </a:r>
          </a:p>
          <a:p>
            <a:r>
              <a:rPr lang="en-US" dirty="0"/>
              <a:t>Preparation for crisis</a:t>
            </a:r>
          </a:p>
        </p:txBody>
      </p:sp>
    </p:spTree>
    <p:extLst>
      <p:ext uri="{BB962C8B-B14F-4D97-AF65-F5344CB8AC3E}">
        <p14:creationId xmlns:p14="http://schemas.microsoft.com/office/powerpoint/2010/main" val="373859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“Good, better best.  Never let is rest </a:t>
            </a:r>
            <a:r>
              <a:rPr lang="en-US" dirty="0" err="1"/>
              <a:t>‘Til</a:t>
            </a:r>
            <a:r>
              <a:rPr lang="en-US" dirty="0"/>
              <a:t> your good is better and your better is best.”</a:t>
            </a: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St. Jerome</a:t>
            </a:r>
          </a:p>
        </p:txBody>
      </p:sp>
    </p:spTree>
    <p:extLst>
      <p:ext uri="{BB962C8B-B14F-4D97-AF65-F5344CB8AC3E}">
        <p14:creationId xmlns:p14="http://schemas.microsoft.com/office/powerpoint/2010/main" val="3503215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best practice for one company may not work for another</a:t>
            </a:r>
          </a:p>
          <a:p>
            <a:r>
              <a:rPr lang="en-US" dirty="0"/>
              <a:t>Industry</a:t>
            </a:r>
          </a:p>
          <a:p>
            <a:r>
              <a:rPr lang="en-US" dirty="0"/>
              <a:t>Unions</a:t>
            </a:r>
          </a:p>
          <a:p>
            <a:r>
              <a:rPr lang="en-US" dirty="0"/>
              <a:t>Employee headcount</a:t>
            </a:r>
          </a:p>
          <a:p>
            <a:r>
              <a:rPr lang="en-US" dirty="0"/>
              <a:t>Regulations</a:t>
            </a:r>
          </a:p>
          <a:p>
            <a:r>
              <a:rPr lang="en-US" dirty="0"/>
              <a:t>Size of payroll department</a:t>
            </a:r>
          </a:p>
        </p:txBody>
      </p:sp>
    </p:spTree>
    <p:extLst>
      <p:ext uri="{BB962C8B-B14F-4D97-AF65-F5344CB8AC3E}">
        <p14:creationId xmlns:p14="http://schemas.microsoft.com/office/powerpoint/2010/main" val="258792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Identifying current processes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Employee Self-Service</a:t>
            </a:r>
          </a:p>
          <a:p>
            <a:r>
              <a:rPr lang="en-US" dirty="0"/>
              <a:t>Manager Self-Service</a:t>
            </a:r>
          </a:p>
          <a:p>
            <a:r>
              <a:rPr lang="en-US" dirty="0"/>
              <a:t>Payroll cycle</a:t>
            </a:r>
          </a:p>
          <a:p>
            <a:r>
              <a:rPr lang="en-US" dirty="0"/>
              <a:t>Off-Cycle</a:t>
            </a:r>
          </a:p>
          <a:p>
            <a:r>
              <a:rPr lang="en-US" dirty="0"/>
              <a:t>Quarter and Year-End</a:t>
            </a:r>
          </a:p>
        </p:txBody>
      </p:sp>
    </p:spTree>
    <p:extLst>
      <p:ext uri="{BB962C8B-B14F-4D97-AF65-F5344CB8AC3E}">
        <p14:creationId xmlns:p14="http://schemas.microsoft.com/office/powerpoint/2010/main" val="3716831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Identifying current processes</a:t>
            </a:r>
            <a:r>
              <a:rPr lang="en-US" dirty="0"/>
              <a:t> </a:t>
            </a:r>
            <a:r>
              <a:rPr lang="en-US" sz="1800" dirty="0"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Evaluate current environment</a:t>
            </a:r>
          </a:p>
          <a:p>
            <a:r>
              <a:rPr lang="en-US" dirty="0"/>
              <a:t>Metrics</a:t>
            </a:r>
          </a:p>
          <a:p>
            <a:r>
              <a:rPr lang="en-US" dirty="0"/>
              <a:t>Process maps</a:t>
            </a:r>
          </a:p>
          <a:p>
            <a:pPr marL="0" indent="0">
              <a:buNone/>
            </a:pPr>
            <a:r>
              <a:rPr lang="en-US" dirty="0"/>
              <a:t>	list steps involved in process</a:t>
            </a:r>
          </a:p>
          <a:p>
            <a:pPr marL="0" indent="0">
              <a:buNone/>
            </a:pPr>
            <a:r>
              <a:rPr lang="en-US" dirty="0"/>
              <a:t>	identify potential bottlenecks or </a:t>
            </a:r>
            <a:br>
              <a:rPr lang="en-US" dirty="0"/>
            </a:br>
            <a:r>
              <a:rPr lang="en-US" dirty="0"/>
              <a:t>	     redundancies in a process</a:t>
            </a:r>
          </a:p>
          <a:p>
            <a:r>
              <a:rPr lang="en-US" dirty="0"/>
              <a:t>Technology available</a:t>
            </a:r>
          </a:p>
        </p:txBody>
      </p:sp>
    </p:spTree>
    <p:extLst>
      <p:ext uri="{BB962C8B-B14F-4D97-AF65-F5344CB8AC3E}">
        <p14:creationId xmlns:p14="http://schemas.microsoft.com/office/powerpoint/2010/main" val="3144030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Identifying current processes </a:t>
            </a:r>
            <a:r>
              <a:rPr lang="en-US" sz="1800" dirty="0"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Employee Self-Service</a:t>
            </a:r>
          </a:p>
          <a:p>
            <a:r>
              <a:rPr lang="en-US" dirty="0"/>
              <a:t>Banking information</a:t>
            </a:r>
          </a:p>
          <a:p>
            <a:r>
              <a:rPr lang="en-US" dirty="0"/>
              <a:t>Tax information</a:t>
            </a:r>
          </a:p>
          <a:p>
            <a:r>
              <a:rPr lang="en-US" dirty="0"/>
              <a:t>Address and contact changes</a:t>
            </a:r>
          </a:p>
          <a:p>
            <a:r>
              <a:rPr lang="en-US" dirty="0"/>
              <a:t>Leave requests</a:t>
            </a:r>
          </a:p>
          <a:p>
            <a:r>
              <a:rPr lang="en-US" dirty="0"/>
              <a:t>Online W-2</a:t>
            </a:r>
          </a:p>
          <a:p>
            <a:r>
              <a:rPr lang="en-US" dirty="0"/>
              <a:t>Self-time entry</a:t>
            </a:r>
          </a:p>
        </p:txBody>
      </p:sp>
    </p:spTree>
    <p:extLst>
      <p:ext uri="{BB962C8B-B14F-4D97-AF65-F5344CB8AC3E}">
        <p14:creationId xmlns:p14="http://schemas.microsoft.com/office/powerpoint/2010/main" val="235522405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54D0"/>
      </a:dk1>
      <a:lt1>
        <a:srgbClr val="FFFFFF"/>
      </a:lt1>
      <a:dk2>
        <a:srgbClr val="0054D0"/>
      </a:dk2>
      <a:lt2>
        <a:srgbClr val="808080"/>
      </a:lt2>
      <a:accent1>
        <a:srgbClr val="FFFF66"/>
      </a:accent1>
      <a:accent2>
        <a:srgbClr val="D24041"/>
      </a:accent2>
      <a:accent3>
        <a:srgbClr val="FFFFFF"/>
      </a:accent3>
      <a:accent4>
        <a:srgbClr val="0046B1"/>
      </a:accent4>
      <a:accent5>
        <a:srgbClr val="FFFFB8"/>
      </a:accent5>
      <a:accent6>
        <a:srgbClr val="BE393A"/>
      </a:accent6>
      <a:hlink>
        <a:srgbClr val="5A89E3"/>
      </a:hlink>
      <a:folHlink>
        <a:srgbClr val="53B155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E600"/>
        </a:accent1>
        <a:accent2>
          <a:srgbClr val="5A89E3"/>
        </a:accent2>
        <a:accent3>
          <a:srgbClr val="FFFFFF"/>
        </a:accent3>
        <a:accent4>
          <a:srgbClr val="000000"/>
        </a:accent4>
        <a:accent5>
          <a:srgbClr val="FDF0AA"/>
        </a:accent5>
        <a:accent6>
          <a:srgbClr val="517CCE"/>
        </a:accent6>
        <a:hlink>
          <a:srgbClr val="469947"/>
        </a:hlink>
        <a:folHlink>
          <a:srgbClr val="D2404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0000"/>
        </a:dk1>
        <a:lt1>
          <a:srgbClr val="FFFFFF"/>
        </a:lt1>
        <a:dk2>
          <a:srgbClr val="0054D0"/>
        </a:dk2>
        <a:lt2>
          <a:srgbClr val="808080"/>
        </a:lt2>
        <a:accent1>
          <a:srgbClr val="FCE600"/>
        </a:accent1>
        <a:accent2>
          <a:srgbClr val="5A89E3"/>
        </a:accent2>
        <a:accent3>
          <a:srgbClr val="FFFFFF"/>
        </a:accent3>
        <a:accent4>
          <a:srgbClr val="000000"/>
        </a:accent4>
        <a:accent5>
          <a:srgbClr val="FDF0AA"/>
        </a:accent5>
        <a:accent6>
          <a:srgbClr val="517CCE"/>
        </a:accent6>
        <a:hlink>
          <a:srgbClr val="469947"/>
        </a:hlink>
        <a:folHlink>
          <a:srgbClr val="D2404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0054D0"/>
        </a:dk1>
        <a:lt1>
          <a:srgbClr val="FFFFFF"/>
        </a:lt1>
        <a:dk2>
          <a:srgbClr val="0054D0"/>
        </a:dk2>
        <a:lt2>
          <a:srgbClr val="808080"/>
        </a:lt2>
        <a:accent1>
          <a:srgbClr val="FCE600"/>
        </a:accent1>
        <a:accent2>
          <a:srgbClr val="5A89E3"/>
        </a:accent2>
        <a:accent3>
          <a:srgbClr val="FFFFFF"/>
        </a:accent3>
        <a:accent4>
          <a:srgbClr val="0046B1"/>
        </a:accent4>
        <a:accent5>
          <a:srgbClr val="FDF0AA"/>
        </a:accent5>
        <a:accent6>
          <a:srgbClr val="517CCE"/>
        </a:accent6>
        <a:hlink>
          <a:srgbClr val="469947"/>
        </a:hlink>
        <a:folHlink>
          <a:srgbClr val="D2404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0054D0"/>
        </a:dk1>
        <a:lt1>
          <a:srgbClr val="FFFFFF"/>
        </a:lt1>
        <a:dk2>
          <a:srgbClr val="0054D0"/>
        </a:dk2>
        <a:lt2>
          <a:srgbClr val="808080"/>
        </a:lt2>
        <a:accent1>
          <a:srgbClr val="D24040"/>
        </a:accent1>
        <a:accent2>
          <a:srgbClr val="5A89E3"/>
        </a:accent2>
        <a:accent3>
          <a:srgbClr val="FFFFFF"/>
        </a:accent3>
        <a:accent4>
          <a:srgbClr val="0046B1"/>
        </a:accent4>
        <a:accent5>
          <a:srgbClr val="E5AFAF"/>
        </a:accent5>
        <a:accent6>
          <a:srgbClr val="517CCE"/>
        </a:accent6>
        <a:hlink>
          <a:srgbClr val="469947"/>
        </a:hlink>
        <a:folHlink>
          <a:srgbClr val="D2404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3127</TotalTime>
  <Words>698</Words>
  <Application>Microsoft Office PowerPoint</Application>
  <PresentationFormat>On-screen Show (4:3)</PresentationFormat>
  <Paragraphs>170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Arial</vt:lpstr>
      <vt:lpstr>Blank Presentation</vt:lpstr>
      <vt:lpstr>Implementing Best Practices to Drive Process Improvement</vt:lpstr>
      <vt:lpstr>Agenda</vt:lpstr>
      <vt:lpstr>PowerPoint Presentation</vt:lpstr>
      <vt:lpstr>Why best practices?</vt:lpstr>
      <vt:lpstr>PowerPoint Presentation</vt:lpstr>
      <vt:lpstr>PowerPoint Presentation</vt:lpstr>
      <vt:lpstr>Identifying current processes</vt:lpstr>
      <vt:lpstr>Identifying current processes (continued)</vt:lpstr>
      <vt:lpstr>Identifying current processes (continued)</vt:lpstr>
      <vt:lpstr>Identifying current processes (continued)</vt:lpstr>
      <vt:lpstr>Identifying current processes (continued)</vt:lpstr>
      <vt:lpstr>Identifying current processes (continued)</vt:lpstr>
      <vt:lpstr>Identifying current processes (continued)</vt:lpstr>
      <vt:lpstr>Identifying current processes (continued)</vt:lpstr>
      <vt:lpstr>Identifying current processes (continued)</vt:lpstr>
      <vt:lpstr>Identifying Best Practices in Payroll? </vt:lpstr>
      <vt:lpstr>Identifying Best Practices in Payroll? (continued)</vt:lpstr>
      <vt:lpstr>How to Implement?</vt:lpstr>
      <vt:lpstr>How to Implement? (continued)</vt:lpstr>
      <vt:lpstr>Post Implementation</vt:lpstr>
      <vt:lpstr>Case Study Examples</vt:lpstr>
      <vt:lpstr>PowerPoint Presentation</vt:lpstr>
      <vt:lpstr>Work Comp Buyback Program</vt:lpstr>
      <vt:lpstr>Work Comp Buyback Program (continued)</vt:lpstr>
      <vt:lpstr>Work Comp Buyback Program (continued)</vt:lpstr>
      <vt:lpstr>Off-Cycle Payroll Payments</vt:lpstr>
      <vt:lpstr>Off-Cycle Payroll Payments (continued)</vt:lpstr>
      <vt:lpstr>Off-Cycle Payroll Payments (continued)</vt:lpstr>
      <vt:lpstr>PowerPoint Presentation</vt:lpstr>
      <vt:lpstr>PowerPoint Presentation</vt:lpstr>
      <vt:lpstr>APA Prism Awards</vt:lpstr>
      <vt:lpstr>APA Prism Awards (continued)</vt:lpstr>
      <vt:lpstr>PowerPoint Presentation</vt:lpstr>
    </vt:vector>
  </TitlesOfParts>
  <Company>Presentation Magazine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Kids Building Bricks</dc:title>
  <dc:creator>Tim Wallen</dc:creator>
  <cp:lastModifiedBy>twallen327</cp:lastModifiedBy>
  <cp:revision>73</cp:revision>
  <cp:lastPrinted>2020-05-05T14:53:40Z</cp:lastPrinted>
  <dcterms:created xsi:type="dcterms:W3CDTF">2006-09-26T08:08:39Z</dcterms:created>
  <dcterms:modified xsi:type="dcterms:W3CDTF">2020-05-29T19:00:46Z</dcterms:modified>
</cp:coreProperties>
</file>